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80" r:id="rId3"/>
    <p:sldId id="277" r:id="rId4"/>
    <p:sldId id="276" r:id="rId5"/>
    <p:sldId id="286" r:id="rId6"/>
    <p:sldId id="278" r:id="rId7"/>
    <p:sldId id="287" r:id="rId8"/>
    <p:sldId id="267" r:id="rId9"/>
    <p:sldId id="281" r:id="rId10"/>
    <p:sldId id="279" r:id="rId11"/>
    <p:sldId id="268" r:id="rId12"/>
    <p:sldId id="269" r:id="rId13"/>
    <p:sldId id="270" r:id="rId14"/>
    <p:sldId id="271" r:id="rId15"/>
    <p:sldId id="272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8" autoAdjust="0"/>
  </p:normalViewPr>
  <p:slideViewPr>
    <p:cSldViewPr snapToGrid="0">
      <p:cViewPr varScale="1">
        <p:scale>
          <a:sx n="49" d="100"/>
          <a:sy n="49" d="100"/>
        </p:scale>
        <p:origin x="-7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&#1045;&#1043;&#1069;%202016\&#1054;&#1090;&#1095;&#1077;&#1090;%20&#1060;&#1048;&#1055;&#1048;\&#1044;&#1072;&#1085;&#1085;&#1099;&#1077;%20&#1082;%20&#1086;&#1090;&#1095;&#1105;&#1090;&#1072;&#1084;%20&#1060;&#1048;&#1055;&#1048;_&#1052;&#1072;&#1090;&#1077;&#1084;&#1072;&#1090;&#1080;&#1082;&#1072;\02%20&#1052;&#1072;&#1090;&#1077;&#1084;&#1072;&#1090;&#1080;&#1082;&#1072;\&#1057;&#1090;&#1072;&#1090;&#1080;&#1089;&#1090;&#1080;&#1082;&#1072;%20&#1087;&#1086;%20&#1079;&#1072;&#1076;&#1072;&#1085;&#1080;&#1103;&#1084;\&#1052;&#1072;&#1090;&#1077;&#1084;&#1072;&#1090;&#1080;&#1082;&#1072;%20&#1087;&#1088;&#1086;&#1092;&#1080;&#1083;&#1100;&#1085;&#1072;&#1103;%202016-06-06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45;&#1043;&#1069;%202016\&#1054;&#1090;&#1095;&#1077;&#1090;%20&#1060;&#1048;&#1055;&#1048;\&#1052;&#1072;&#1090;&#1077;&#1084;&#1072;&#1090;&#1080;&#1082;&#1072;%20(1)\Mat%20&#1056;&#1072;&#1089;&#1087;&#1088;&#1077;&#1076;&#1077;&#1083;&#1077;&#1085;&#1080;&#1077;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2015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Лист1!$E$6:$F$6</c:f>
              <c:strCache>
                <c:ptCount val="2"/>
                <c:pt idx="0">
                  <c:v>Профиль</c:v>
                </c:pt>
                <c:pt idx="1">
                  <c:v>База</c:v>
                </c:pt>
              </c:strCache>
            </c:strRef>
          </c:cat>
          <c:val>
            <c:numRef>
              <c:f>Лист1!$E$7:$F$7</c:f>
              <c:numCache>
                <c:formatCode>0.0%</c:formatCode>
                <c:ptCount val="2"/>
                <c:pt idx="0">
                  <c:v>0.88600000000000001</c:v>
                </c:pt>
                <c:pt idx="1">
                  <c:v>0.60399999999999998</c:v>
                </c:pt>
              </c:numCache>
            </c:numRef>
          </c:val>
        </c:ser>
        <c:ser>
          <c:idx val="1"/>
          <c:order val="1"/>
          <c:tx>
            <c:v>2016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Лист1!$E$6:$F$6</c:f>
              <c:strCache>
                <c:ptCount val="2"/>
                <c:pt idx="0">
                  <c:v>Профиль</c:v>
                </c:pt>
                <c:pt idx="1">
                  <c:v>База</c:v>
                </c:pt>
              </c:strCache>
            </c:strRef>
          </c:cat>
          <c:val>
            <c:numRef>
              <c:f>Лист1!$E$8:$F$8</c:f>
              <c:numCache>
                <c:formatCode>0.0%</c:formatCode>
                <c:ptCount val="2"/>
                <c:pt idx="0">
                  <c:v>0.67</c:v>
                </c:pt>
                <c:pt idx="1">
                  <c:v>0.86799999999999999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17728"/>
        <c:axId val="119819264"/>
        <c:axId val="0"/>
      </c:bar3DChart>
      <c:catAx>
        <c:axId val="1198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19264"/>
        <c:crosses val="autoZero"/>
        <c:auto val="1"/>
        <c:lblAlgn val="ctr"/>
        <c:lblOffset val="100"/>
        <c:noMultiLvlLbl val="0"/>
      </c:catAx>
      <c:valAx>
        <c:axId val="11981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Процент выполнения заданий</a:t>
            </a:r>
            <a:r>
              <a:rPr lang="ru-RU" sz="2400" baseline="0" dirty="0"/>
              <a:t> с развернутым ответом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4040112574861E-2"/>
          <c:y val="0.15435340572556763"/>
          <c:w val="0.88081487837735695"/>
          <c:h val="0.67161545576793025"/>
        </c:manualLayout>
      </c:layout>
      <c:bar3D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диаграмма!$C$28:$I$28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</c:numCache>
            </c:numRef>
          </c:cat>
          <c:val>
            <c:numRef>
              <c:f>диаграмма!$C$29:$I$29</c:f>
              <c:numCache>
                <c:formatCode>0.00%</c:formatCode>
                <c:ptCount val="7"/>
                <c:pt idx="0">
                  <c:v>0.77237524641969657</c:v>
                </c:pt>
                <c:pt idx="1">
                  <c:v>3.0777407989867882E-2</c:v>
                </c:pt>
                <c:pt idx="2">
                  <c:v>0.15633349780031747</c:v>
                </c:pt>
                <c:pt idx="3">
                  <c:v>1.4053016907789281E-2</c:v>
                </c:pt>
                <c:pt idx="4">
                  <c:v>0.20718677097131283</c:v>
                </c:pt>
                <c:pt idx="5">
                  <c:v>2.4844781705883688E-2</c:v>
                </c:pt>
                <c:pt idx="6">
                  <c:v>0.49829264218817015</c:v>
                </c:pt>
              </c:numCache>
            </c:numRef>
          </c:val>
        </c:ser>
        <c:ser>
          <c:idx val="1"/>
          <c:order val="1"/>
          <c:tx>
            <c:v>2015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26930076312343E-2"/>
                  <c:y val="-4.518645103834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87448585523782E-2"/>
                  <c:y val="-6.7779676557519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518444472365587E-2"/>
                  <c:y val="-4.5186451038346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85975321051322E-2"/>
                  <c:y val="-4.5186451038344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2887448585523879E-2"/>
                  <c:y val="-6.7779676557518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994460924998074E-2"/>
                  <c:y val="-4.5186451038346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диаграмма!$C$28:$I$28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</c:numCache>
            </c:numRef>
          </c:cat>
          <c:val>
            <c:numRef>
              <c:f>диаграмма!$C$30:$I$30</c:f>
              <c:numCache>
                <c:formatCode>0.0%</c:formatCode>
                <c:ptCount val="7"/>
                <c:pt idx="0">
                  <c:v>0.26200000000000001</c:v>
                </c:pt>
                <c:pt idx="1">
                  <c:v>2.9000000000000001E-2</c:v>
                </c:pt>
                <c:pt idx="2">
                  <c:v>5.8000000000000003E-2</c:v>
                </c:pt>
                <c:pt idx="3">
                  <c:v>1.4E-3</c:v>
                </c:pt>
                <c:pt idx="4">
                  <c:v>4.1000000000000003E-3</c:v>
                </c:pt>
                <c:pt idx="5">
                  <c:v>1.9E-2</c:v>
                </c:pt>
                <c:pt idx="6">
                  <c:v>7.1999999999999995E-2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043008"/>
        <c:axId val="122044800"/>
        <c:axId val="0"/>
      </c:bar3DChart>
      <c:catAx>
        <c:axId val="1220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44800"/>
        <c:crosses val="autoZero"/>
        <c:auto val="1"/>
        <c:lblAlgn val="ctr"/>
        <c:lblOffset val="100"/>
        <c:noMultiLvlLbl val="0"/>
      </c:catAx>
      <c:valAx>
        <c:axId val="1220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Шкала перевода числа верных ответов в итоговые баллы. ЕГЭ-2016, Математика</a:t>
            </a:r>
          </a:p>
        </c:rich>
      </c:tx>
      <c:layout>
        <c:manualLayout>
          <c:xMode val="edge"/>
          <c:yMode val="edge"/>
          <c:x val="0.17911010678299544"/>
          <c:y val="2.67480551067738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107570278636229E-2"/>
          <c:y val="8.2832686782267489E-2"/>
          <c:w val="0.92929591635235309"/>
          <c:h val="0.79985313174127048"/>
        </c:manualLayout>
      </c:layout>
      <c:lineChart>
        <c:grouping val="standard"/>
        <c:varyColors val="0"/>
        <c:ser>
          <c:idx val="0"/>
          <c:order val="0"/>
          <c:tx>
            <c:v>Шкала перевода сырых баллов в итоговый балл</c:v>
          </c:tx>
          <c:spPr>
            <a:ln w="19050">
              <a:noFill/>
            </a:ln>
          </c:spPr>
          <c:marker>
            <c:symbol val="dash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'+Шкала'!$A$2:$A$33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32</c:v>
                </c:pt>
              </c:numCache>
            </c:numRef>
          </c:cat>
          <c:val>
            <c:numRef>
              <c:f>'+Шкала'!$B$2:$B$33</c:f>
              <c:numCache>
                <c:formatCode>General</c:formatCode>
                <c:ptCount val="32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18</c:v>
                </c:pt>
                <c:pt idx="5">
                  <c:v>23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45</c:v>
                </c:pt>
                <c:pt idx="10">
                  <c:v>50</c:v>
                </c:pt>
                <c:pt idx="11">
                  <c:v>56</c:v>
                </c:pt>
                <c:pt idx="12">
                  <c:v>62</c:v>
                </c:pt>
                <c:pt idx="13">
                  <c:v>68</c:v>
                </c:pt>
                <c:pt idx="14">
                  <c:v>70</c:v>
                </c:pt>
                <c:pt idx="15">
                  <c:v>72</c:v>
                </c:pt>
                <c:pt idx="16">
                  <c:v>74</c:v>
                </c:pt>
                <c:pt idx="17">
                  <c:v>76</c:v>
                </c:pt>
                <c:pt idx="18">
                  <c:v>78</c:v>
                </c:pt>
                <c:pt idx="19">
                  <c:v>80</c:v>
                </c:pt>
                <c:pt idx="20">
                  <c:v>82</c:v>
                </c:pt>
                <c:pt idx="21">
                  <c:v>84</c:v>
                </c:pt>
                <c:pt idx="22">
                  <c:v>86</c:v>
                </c:pt>
                <c:pt idx="23">
                  <c:v>88</c:v>
                </c:pt>
                <c:pt idx="24">
                  <c:v>90</c:v>
                </c:pt>
                <c:pt idx="25">
                  <c:v>92</c:v>
                </c:pt>
                <c:pt idx="26">
                  <c:v>94</c:v>
                </c:pt>
                <c:pt idx="27">
                  <c:v>96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67584"/>
        <c:axId val="128270336"/>
      </c:lineChart>
      <c:catAx>
        <c:axId val="1220675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Число верных ответов</a:t>
                </a:r>
              </a:p>
            </c:rich>
          </c:tx>
          <c:layout>
            <c:manualLayout>
              <c:xMode val="edge"/>
              <c:yMode val="edge"/>
              <c:x val="0.84947510789471381"/>
              <c:y val="0.925827842889302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wordArtVert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27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27033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Итоговый балл</a:t>
                </a:r>
              </a:p>
            </c:rich>
          </c:tx>
          <c:layout>
            <c:manualLayout>
              <c:xMode val="edge"/>
              <c:yMode val="edge"/>
              <c:x val="9.7342449338584484E-3"/>
              <c:y val="0.10095233701588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2067584"/>
        <c:crosses val="autoZero"/>
        <c:crossBetween val="between"/>
        <c:majorUnit val="5"/>
        <c:minorUnit val="1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CCFFCC" mc:Ignorable="a14" a14:legacySpreadsheetColorIndex="42"/>
            </a:gs>
            <a:gs pos="50000">
              <a:srgbClr xmlns:mc="http://schemas.openxmlformats.org/markup-compatibility/2006" xmlns:a14="http://schemas.microsoft.com/office/drawing/2010/main" val="FFFFFF" mc:Ignorable="a14" a14:legacySpreadsheetColorIndex="9"/>
            </a:gs>
            <a:gs pos="100000">
              <a:srgbClr xmlns:mc="http://schemas.openxmlformats.org/markup-compatibility/2006" xmlns:a14="http://schemas.microsoft.com/office/drawing/2010/main" val="CCFFCC" mc:Ignorable="a14" a14:legacySpreadsheetColorIndex="42"/>
            </a:gs>
          </a:gsLst>
          <a:lin ang="2700000" scaled="1"/>
        </a:gra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0.02572</cdr:x>
      <cdr:y>0.9788</cdr:y>
    </cdr:from>
    <cdr:to>
      <cdr:x>0.39436</cdr:x>
      <cdr:y>0.98743</cdr:y>
    </cdr:to>
    <cdr:sp macro="" textlink="">
      <cdr:nvSpPr>
        <cdr:cNvPr id="389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870" y="7209866"/>
          <a:ext cx="3609562" cy="63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</cdr:sp>
  </cdr:relSizeAnchor>
  <cdr:relSizeAnchor xmlns:cdr="http://schemas.openxmlformats.org/drawingml/2006/chartDrawing">
    <cdr:from>
      <cdr:x>0.00791</cdr:x>
      <cdr:y>0.98472</cdr:y>
    </cdr:from>
    <cdr:to>
      <cdr:x>0.32088</cdr:x>
      <cdr:y>0.99187</cdr:y>
    </cdr:to>
    <cdr:sp macro="" textlink="">
      <cdr:nvSpPr>
        <cdr:cNvPr id="389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448" y="7253453"/>
          <a:ext cx="3064494" cy="526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4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по результатам обработки материалов ЕГЭ в Краснодарском крае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3712-361F-422C-9DB1-B275281C3D05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1E67-FD5C-4F8C-A134-681B969AF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0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4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7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7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7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3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6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простых </a:t>
            </a:r>
            <a:r>
              <a:rPr lang="ru-RU" baseline="0" dirty="0" smtClean="0"/>
              <a:t>заданиях.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3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1E67-FD5C-4F8C-A134-681B969AFD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2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6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7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79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6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7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6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4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3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1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0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ACB0-265F-4D78-B87D-1FB6FB66414F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2E25BB-D102-4622-BD29-6583646E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6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145" y="2192765"/>
            <a:ext cx="8787865" cy="1839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задачах по преодолению образовательных и профессиональных затруднений при сдаче ЕГЭ по математике в 2016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961" y="103515"/>
            <a:ext cx="7786037" cy="205081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Используйте социальные сети для снижения психологической нагрузки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61" y="4308995"/>
            <a:ext cx="1076739" cy="1030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42" y="4205147"/>
            <a:ext cx="6419850" cy="1238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35" y="2415941"/>
            <a:ext cx="8604183" cy="14001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9435" y="1892721"/>
            <a:ext cx="425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https://ege.sdamgia.ru</a:t>
            </a:r>
          </a:p>
        </p:txBody>
      </p:sp>
    </p:spTree>
    <p:extLst>
      <p:ext uri="{BB962C8B-B14F-4D97-AF65-F5344CB8AC3E}">
        <p14:creationId xmlns:p14="http://schemas.microsoft.com/office/powerpoint/2010/main" val="1732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12" y="1022801"/>
            <a:ext cx="852970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99628" y="1805597"/>
            <a:ext cx="864096" cy="288032"/>
          </a:xfrm>
          <a:prstGeom prst="ellipse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5612" y="293429"/>
            <a:ext cx="244827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Базовый</a:t>
            </a:r>
            <a:r>
              <a:rPr lang="ru-RU" dirty="0"/>
              <a:t> </a:t>
            </a:r>
            <a:r>
              <a:rPr lang="ru-RU" b="1" dirty="0"/>
              <a:t>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12" y="653469"/>
            <a:ext cx="3096344" cy="369332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Профильный уровень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03684" y="1085517"/>
            <a:ext cx="0" cy="72008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7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74" y="260648"/>
            <a:ext cx="3162077" cy="15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285145" y="692696"/>
            <a:ext cx="374441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3257" y="1166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Регистрируемся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65" y="2924945"/>
            <a:ext cx="2664296" cy="13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5357" y="23488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2. Вводим имя и пароль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297" y="908721"/>
            <a:ext cx="48577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5358" y="465313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3. С Вами должны поздороваться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6914" y="5229200"/>
            <a:ext cx="2610137" cy="12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02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446" y="692696"/>
            <a:ext cx="4083531" cy="83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67808" y="83671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4. Заходим в раздел учителю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3512" y="17008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5. Создаем тест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2348880"/>
            <a:ext cx="4844752" cy="88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6446" y="3122081"/>
            <a:ext cx="58007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77" y="225453"/>
            <a:ext cx="8096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23753" y="145507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6. Получаем номер теста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353" y="468201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7. Выдаем ученикам номер контрольной работы.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5481" y="145507"/>
            <a:ext cx="2232248" cy="504056"/>
          </a:xfrm>
          <a:prstGeom prst="ellipse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5361" y="5474100"/>
            <a:ext cx="8640960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ВНИАНИЕ: Ученики должны зарегистрироваться и войти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7547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866" y="337287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8. Смотрим результаты работы учеников, составляем отчеты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59" y="1489415"/>
            <a:ext cx="1514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915" y="1921462"/>
            <a:ext cx="4672161" cy="10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156962" y="2209494"/>
            <a:ext cx="4032448" cy="504056"/>
          </a:xfrm>
          <a:prstGeom prst="ellipse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906" y="3073590"/>
            <a:ext cx="79057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5355" y="4081703"/>
            <a:ext cx="4048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386" y="2563528"/>
            <a:ext cx="48860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77333" y="4881612"/>
            <a:ext cx="4953445" cy="1702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Доцент кафедры</a:t>
            </a:r>
          </a:p>
          <a:p>
            <a:r>
              <a:rPr lang="ru-RU" dirty="0" smtClean="0"/>
              <a:t>Математики и информатики</a:t>
            </a:r>
          </a:p>
          <a:p>
            <a:r>
              <a:rPr lang="ru-RU" dirty="0" smtClean="0"/>
              <a:t>Дмитрий Сергеевич </a:t>
            </a:r>
            <a:r>
              <a:rPr lang="ru-RU" dirty="0" err="1" smtClean="0"/>
              <a:t>Барышенский</a:t>
            </a:r>
            <a:endParaRPr lang="ru-RU" dirty="0" smtClean="0"/>
          </a:p>
          <a:p>
            <a:r>
              <a:rPr lang="ru-RU" dirty="0" smtClean="0"/>
              <a:t>8(918)4759759</a:t>
            </a:r>
          </a:p>
          <a:p>
            <a:r>
              <a:rPr lang="en-US" dirty="0" smtClean="0"/>
              <a:t>tenebras@mail.ru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осознанный выбор учащимися уровня ЕГЭ по математике (базовый, профильный)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79463"/>
              </p:ext>
            </p:extLst>
          </p:nvPr>
        </p:nvGraphicFramePr>
        <p:xfrm>
          <a:off x="1463040" y="2057399"/>
          <a:ext cx="7940842" cy="445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7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017224"/>
              </p:ext>
            </p:extLst>
          </p:nvPr>
        </p:nvGraphicFramePr>
        <p:xfrm>
          <a:off x="298384" y="539015"/>
          <a:ext cx="9654139" cy="562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6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91238"/>
              </p:ext>
            </p:extLst>
          </p:nvPr>
        </p:nvGraphicFramePr>
        <p:xfrm>
          <a:off x="1035586" y="826265"/>
          <a:ext cx="7935159" cy="497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56"/>
                <a:gridCol w="6462603"/>
              </a:tblGrid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Уравнение с отбором корней</a:t>
                      </a:r>
                      <a:endParaRPr lang="ru-RU" sz="2000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Стереометрическая задача</a:t>
                      </a:r>
                      <a:endParaRPr lang="ru-RU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Неравенство</a:t>
                      </a:r>
                      <a:endParaRPr lang="ru-RU" sz="2000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Планиметрия</a:t>
                      </a:r>
                      <a:endParaRPr lang="ru-RU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Экономическая задача</a:t>
                      </a:r>
                      <a:endParaRPr lang="ru-RU" sz="2000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Задача олимпиадного уровня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5920" y="182880"/>
            <a:ext cx="78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Задания с развернутым ответом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2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064212"/>
              </p:ext>
            </p:extLst>
          </p:nvPr>
        </p:nvGraphicFramePr>
        <p:xfrm>
          <a:off x="1035586" y="826265"/>
          <a:ext cx="7935159" cy="3631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56"/>
                <a:gridCol w="6462603"/>
              </a:tblGrid>
              <a:tr h="622453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задания</a:t>
                      </a:r>
                      <a:endParaRPr lang="ru-RU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Объемы многогранников</a:t>
                      </a:r>
                      <a:endParaRPr lang="ru-RU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Тригонометрические преобразования</a:t>
                      </a:r>
                      <a:endParaRPr lang="ru-RU" sz="2400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Задачи с физическим</a:t>
                      </a:r>
                      <a:r>
                        <a:rPr lang="ru-RU" sz="2400" b="1" baseline="0" dirty="0" smtClean="0"/>
                        <a:t> смыслом</a:t>
                      </a:r>
                      <a:endParaRPr lang="ru-RU" sz="2400" b="1" dirty="0"/>
                    </a:p>
                  </a:txBody>
                  <a:tcPr/>
                </a:tc>
              </a:tr>
              <a:tr h="62245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Текстовая задача</a:t>
                      </a:r>
                      <a:endParaRPr lang="ru-RU" b="1" dirty="0"/>
                    </a:p>
                  </a:txBody>
                  <a:tcPr/>
                </a:tc>
              </a:tr>
              <a:tr h="5191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Исследование функций с помощью</a:t>
                      </a:r>
                      <a:r>
                        <a:rPr lang="ru-RU" b="1" baseline="0" dirty="0" smtClean="0"/>
                        <a:t> производных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5920" y="182880"/>
            <a:ext cx="78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Задания с кратким ответом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57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79" y="250256"/>
            <a:ext cx="7084185" cy="774651"/>
          </a:xfrm>
        </p:spPr>
        <p:txBody>
          <a:bodyPr/>
          <a:lstStyle/>
          <a:p>
            <a:r>
              <a:rPr lang="ru-RU" dirty="0" smtClean="0"/>
              <a:t>Шкала перевода баллов 2016 г. 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16872"/>
              </p:ext>
            </p:extLst>
          </p:nvPr>
        </p:nvGraphicFramePr>
        <p:xfrm>
          <a:off x="442766" y="1164656"/>
          <a:ext cx="7870090" cy="538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3647979" y="3224463"/>
            <a:ext cx="0" cy="272395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5271" y="3234089"/>
            <a:ext cx="301270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1014" y="3070454"/>
            <a:ext cx="5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62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108387" y="2887579"/>
            <a:ext cx="0" cy="306083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59336" y="2887579"/>
            <a:ext cx="344905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1014" y="270291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70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559170" y="2702913"/>
            <a:ext cx="0" cy="324550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60403" y="2720559"/>
            <a:ext cx="379876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5957" y="236424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1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" y="982980"/>
            <a:ext cx="885370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674403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1240338"/>
            <a:ext cx="8690811" cy="1463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804" y="735380"/>
            <a:ext cx="10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http://www.fipi.ru/content/otkrytyy-bank-zadaniy-ege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06" y="3106122"/>
            <a:ext cx="8811325" cy="16966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936" y="2742335"/>
            <a:ext cx="6053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http://mathege.ru/or/ege/Main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805" y="4717736"/>
            <a:ext cx="4089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https://vpr.statgrad.org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5240956"/>
            <a:ext cx="8545830" cy="1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465"/>
            <a:ext cx="8596668" cy="1320800"/>
          </a:xfrm>
        </p:spPr>
        <p:txBody>
          <a:bodyPr/>
          <a:lstStyle/>
          <a:p>
            <a:r>
              <a:rPr lang="ru-RU" dirty="0" smtClean="0"/>
              <a:t>Методическая помощь кафедры для подготовки к ЕГЭ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1" y="1395662"/>
            <a:ext cx="6949724" cy="5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257</Words>
  <Application>Microsoft Office PowerPoint</Application>
  <PresentationFormat>Произвольный</PresentationFormat>
  <Paragraphs>88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О задачах по преодолению образовательных и профессиональных затруднений при сдаче ЕГЭ по математике в 2016 году</vt:lpstr>
      <vt:lpstr>Более осознанный выбор учащимися уровня ЕГЭ по математике (базовый, профильный)</vt:lpstr>
      <vt:lpstr>Презентация PowerPoint</vt:lpstr>
      <vt:lpstr>Презентация PowerPoint</vt:lpstr>
      <vt:lpstr>Презентация PowerPoint</vt:lpstr>
      <vt:lpstr>Шкала перевода баллов 2016 г. </vt:lpstr>
      <vt:lpstr>Презентация PowerPoint</vt:lpstr>
      <vt:lpstr>Интернет ресурсы</vt:lpstr>
      <vt:lpstr>Методическая помощь кафедры для подготовки к ЕГЭ</vt:lpstr>
      <vt:lpstr>Используйте социальные сети для снижения психологической нагрузки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ДепОбрз</cp:lastModifiedBy>
  <cp:revision>34</cp:revision>
  <dcterms:created xsi:type="dcterms:W3CDTF">2016-11-29T15:28:05Z</dcterms:created>
  <dcterms:modified xsi:type="dcterms:W3CDTF">2016-12-01T14:14:06Z</dcterms:modified>
</cp:coreProperties>
</file>